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37" r:id="rId2"/>
    <p:sldId id="338" r:id="rId3"/>
    <p:sldId id="339" r:id="rId4"/>
    <p:sldId id="347" r:id="rId5"/>
    <p:sldId id="341" r:id="rId6"/>
    <p:sldId id="348" r:id="rId7"/>
    <p:sldId id="349" r:id="rId8"/>
    <p:sldId id="342" r:id="rId9"/>
    <p:sldId id="374" r:id="rId10"/>
    <p:sldId id="385" r:id="rId11"/>
    <p:sldId id="381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57" r:id="rId26"/>
    <p:sldId id="343" r:id="rId27"/>
    <p:sldId id="344" r:id="rId28"/>
    <p:sldId id="346" r:id="rId29"/>
    <p:sldId id="383" r:id="rId30"/>
    <p:sldId id="403" r:id="rId31"/>
    <p:sldId id="402" r:id="rId32"/>
    <p:sldId id="404" r:id="rId33"/>
    <p:sldId id="410" r:id="rId34"/>
    <p:sldId id="384" r:id="rId35"/>
    <p:sldId id="407" r:id="rId36"/>
    <p:sldId id="408" r:id="rId37"/>
    <p:sldId id="411" r:id="rId38"/>
    <p:sldId id="412" r:id="rId39"/>
    <p:sldId id="419" r:id="rId40"/>
    <p:sldId id="420" r:id="rId41"/>
    <p:sldId id="421" r:id="rId42"/>
    <p:sldId id="422" r:id="rId43"/>
    <p:sldId id="424" r:id="rId44"/>
    <p:sldId id="423" r:id="rId45"/>
    <p:sldId id="425" r:id="rId46"/>
    <p:sldId id="416" r:id="rId47"/>
    <p:sldId id="399" r:id="rId48"/>
    <p:sldId id="400" r:id="rId49"/>
    <p:sldId id="401" r:id="rId50"/>
    <p:sldId id="417" r:id="rId51"/>
    <p:sldId id="41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22E"/>
    <a:srgbClr val="FF0066"/>
    <a:srgbClr val="F68426"/>
    <a:srgbClr val="FF66FF"/>
    <a:srgbClr val="E2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72"/>
    <p:restoredTop sz="91412" autoAdjust="0"/>
  </p:normalViewPr>
  <p:slideViewPr>
    <p:cSldViewPr>
      <p:cViewPr varScale="1">
        <p:scale>
          <a:sx n="67" d="100"/>
          <a:sy n="67" d="100"/>
        </p:scale>
        <p:origin x="1224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C21EA-663C-4E34-95DD-F97D5793DD8F}" type="datetimeFigureOut">
              <a:rPr lang="vi-VN" smtClean="0"/>
              <a:t>14/09/2023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B5FE3-77CD-491E-AE67-A31115A9D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3675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D7E20-8D02-4611-B056-6E519800107E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8080A-77D2-400A-B26E-2E232C654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8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8558-D7B2-4ACF-9EF9-5FE97434913B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2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8.xml"/><Relationship Id="rId4" Type="http://schemas.openxmlformats.org/officeDocument/2006/relationships/hyperlink" Target="NUL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nodejs.org/en/downloa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amquanghien/ReactJS/blob/Dev/client-app/src/Components/Person.j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467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LẬP TRÌNH .NET API VÀ REACTJS</a:t>
            </a:r>
            <a:endParaRPr lang="en-VN" dirty="0">
              <a:solidFill>
                <a:srgbClr val="0070C0"/>
              </a:solidFill>
            </a:endParaRPr>
          </a:p>
        </p:txBody>
      </p:sp>
      <p:pic>
        <p:nvPicPr>
          <p:cNvPr id="5" name="Picture 10" descr="Image result for html css">
            <a:extLst>
              <a:ext uri="{FF2B5EF4-FFF2-40B4-BE49-F238E27FC236}">
                <a16:creationId xmlns:a16="http://schemas.microsoft.com/office/drawing/2014/main" id="{12EE1FCF-D8B7-3962-CFF2-58F7240F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4305226"/>
            <a:ext cx="2413813" cy="210214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2AAB4E-73D2-0F08-7912-DA12665F867C}"/>
              </a:ext>
            </a:extLst>
          </p:cNvPr>
          <p:cNvGrpSpPr/>
          <p:nvPr/>
        </p:nvGrpSpPr>
        <p:grpSpPr>
          <a:xfrm>
            <a:off x="9521719" y="4305226"/>
            <a:ext cx="2567540" cy="2102140"/>
            <a:chOff x="7865706" y="4391562"/>
            <a:chExt cx="2929811" cy="249685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09A3C-A431-4BDA-60A3-E273AE47D82B}"/>
                </a:ext>
              </a:extLst>
            </p:cNvPr>
            <p:cNvSpPr/>
            <p:nvPr/>
          </p:nvSpPr>
          <p:spPr>
            <a:xfrm>
              <a:off x="7865706" y="4391562"/>
              <a:ext cx="2929811" cy="249685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7" name="Picture 6" descr="A picture containing graphics, circle, design&#10;&#10;Description automatically generated">
              <a:extLst>
                <a:ext uri="{FF2B5EF4-FFF2-40B4-BE49-F238E27FC236}">
                  <a16:creationId xmlns:a16="http://schemas.microsoft.com/office/drawing/2014/main" id="{99CA1E74-FE22-F08A-4B0E-6F49DCFF7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9125" y="4788644"/>
              <a:ext cx="2002972" cy="1735909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5CF9F4B3-DD98-ADB1-E90C-5047EA60FFFC}"/>
              </a:ext>
            </a:extLst>
          </p:cNvPr>
          <p:cNvSpPr/>
          <p:nvPr/>
        </p:nvSpPr>
        <p:spPr>
          <a:xfrm>
            <a:off x="4889093" y="4305227"/>
            <a:ext cx="2413813" cy="2102140"/>
          </a:xfrm>
          <a:prstGeom prst="ellipse">
            <a:avLst/>
          </a:prstGeom>
          <a:solidFill>
            <a:srgbClr val="4C1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918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aspnet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codegenerator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Gỡ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uninstall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tool install --global dotnet-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2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package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SQLite: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Microsoft.EntityFrameworkCore.SQLite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Web Code Generation: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Microsoft.VisualStudio.Web.CodeGeneration.Design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 algn="just">
              <a:buFontTx/>
              <a:buChar char="-"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Server: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Microsoft.EntityFrameworkCore.SqlServer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EntityFrameworkCore.Tools</a:t>
            </a:r>
            <a:r>
              <a:rPr lang="en-V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Microsoft.EntityFrameworkCore.Tools</a:t>
            </a:r>
            <a:endParaRPr lang="en-V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ppsettings.json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C8253A-F3C0-8238-8D17-6083A0C50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5" y="1676400"/>
            <a:ext cx="6597650" cy="458374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950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ApplicationDbContext.cs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D9F449-D536-E289-ADA5-8BE938FDAE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44" y="1696825"/>
            <a:ext cx="7772400" cy="42467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946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1626E8-C483-8185-4444-F5570BBB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7" y="2209800"/>
            <a:ext cx="10096506" cy="288471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058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7625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Cấu hình kết nối và làm việc với CSDL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Migration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update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362C3E6-6C2C-D5FB-27D1-3129374D4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41" y="10426"/>
            <a:ext cx="6389606" cy="6858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56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Controllers/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PersonController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72CA2E4-58CD-8C59-3D8A-1890AEA78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24000"/>
            <a:ext cx="6264830" cy="53340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244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451599-C8DB-2A46-E555-E4351300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78861"/>
            <a:ext cx="6324600" cy="527913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570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6B65F-BBB5-0210-9A2D-CD1073A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91668"/>
            <a:ext cx="7602344" cy="536761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7828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CÁC 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hlinkClick r:id="rId2" action="ppaction://hlinksldjump"/>
              </a:rPr>
              <a:t>TẠO PROJECT .NET API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hlinkClick r:id="rId3" action="ppaction://hlinksldjump"/>
              </a:rPr>
              <a:t>CẤU TRÚC PROJECT .NET API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hlinkClick r:id="rId4" invalidUrl="http://#5. 3. API CONTROLLER TRONG .NET"/>
              </a:rPr>
              <a:t>API CONTROLLER TRONG .NET</a:t>
            </a:r>
            <a:endParaRPr lang="en-US" dirty="0"/>
          </a:p>
          <a:p>
            <a:pPr marL="514350" indent="-514350">
              <a:buAutoNum type="arabicPeriod"/>
            </a:pPr>
            <a:r>
              <a:rPr lang="vi-VN" dirty="0">
                <a:hlinkClick r:id="rId5" action="ppaction://hlinksldjump"/>
              </a:rPr>
              <a:t>KẾT NỐI VÀ LÀM VIỆC VỚI CƠ SỞ DỮ LIỆU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hlinkClick r:id="rId6" action="ppaction://hlinksldjump"/>
              </a:rPr>
              <a:t>SINH CODE TỰ ĐỘNG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hlinkClick r:id="rId7" action="ppaction://hlinksldjump"/>
              </a:rPr>
              <a:t>.NET API VÀ REACTJS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37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Put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3C24CE-FFFF-DDD7-9AD7-D6A4F3D20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61" y="1536517"/>
            <a:ext cx="5356678" cy="5321483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41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Post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B075EB8-7E00-C924-70B6-C85BC12A8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74" y="1539390"/>
            <a:ext cx="6056651" cy="529053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447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DeletePerson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E1B22E-2EA5-F001-FE35-A9D8F9504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28" y="1572985"/>
            <a:ext cx="6916544" cy="5267368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621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PersonExists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(string id)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8F5329-379A-4F77-059C-19D8828B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6000"/>
            <a:ext cx="7772400" cy="24288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469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sz="4400" dirty="0"/>
              <a:t>Xây dựng chức năng CRUD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Chạy project bằng lệnh “dotnet watch run”: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58E253-1855-CDC2-CBC2-4040E1180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89" y="1478268"/>
            <a:ext cx="4590822" cy="540138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256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THỰC 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Trong thư mục </a:t>
            </a:r>
            <a:r>
              <a:rPr lang="en-VN" dirty="0">
                <a:solidFill>
                  <a:srgbClr val="FF0000"/>
                </a:solidFill>
              </a:rPr>
              <a:t>Models</a:t>
            </a:r>
            <a:r>
              <a:rPr lang="en-VN" dirty="0">
                <a:solidFill>
                  <a:srgbClr val="00B050"/>
                </a:solidFill>
              </a:rPr>
              <a:t> </a:t>
            </a:r>
            <a:r>
              <a:rPr lang="en-US" dirty="0"/>
              <a:t>t</a:t>
            </a:r>
            <a:r>
              <a:rPr lang="en-VN" dirty="0"/>
              <a:t>ạo class: </a:t>
            </a:r>
            <a:r>
              <a:rPr lang="en-US" dirty="0">
                <a:solidFill>
                  <a:srgbClr val="FF0000"/>
                </a:solidFill>
              </a:rPr>
              <a:t>Employee, </a:t>
            </a:r>
            <a:r>
              <a:rPr lang="en-US" dirty="0" err="1">
                <a:solidFill>
                  <a:srgbClr val="FF0000"/>
                </a:solidFill>
              </a:rPr>
              <a:t>HeThongPhanPhoi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DaiLy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API Controller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Get, Post, Put, Delete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trên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2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SINH CODE TỰ ĐỘNG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Chạy câu lệnh</a:t>
            </a: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VN" sz="2400" dirty="0">
                <a:solidFill>
                  <a:srgbClr val="2EA2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</a:t>
            </a:r>
            <a:r>
              <a:rPr lang="en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YourModel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VN" sz="2400" dirty="0">
                <a:solidFill>
                  <a:srgbClr val="2EA22E"/>
                </a:solidFill>
                <a:ea typeface="Calibri" panose="020F0502020204030204" pitchFamily="34" charset="0"/>
              </a:rPr>
              <a:t>YourNamespace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endParaRPr lang="en-VN" sz="2400" dirty="0">
              <a:solidFill>
                <a:srgbClr val="FF0000"/>
              </a:solidFill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dotnet-aspnet-codegenerator controller -name </a:t>
            </a:r>
            <a:r>
              <a:rPr lang="en-US" sz="2400" dirty="0" smtClean="0">
                <a:solidFill>
                  <a:srgbClr val="2EA2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PS</a:t>
            </a:r>
            <a:r>
              <a:rPr lang="en-VN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Controller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-async -api -m </a:t>
            </a:r>
            <a:r>
              <a:rPr lang="en-US" sz="2400" dirty="0" smtClean="0">
                <a:solidFill>
                  <a:srgbClr val="2EA2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-dc </a:t>
            </a:r>
            <a:r>
              <a:rPr lang="en-US" sz="2400" dirty="0" err="1" smtClean="0">
                <a:solidFill>
                  <a:srgbClr val="2EA2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WebApi</a:t>
            </a:r>
            <a:r>
              <a:rPr lang="en-VN" sz="2400" dirty="0" smtClean="0">
                <a:solidFill>
                  <a:srgbClr val="2EA22E"/>
                </a:solidFill>
                <a:ea typeface="Calibri" panose="020F0502020204030204" pitchFamily="34" charset="0"/>
              </a:rPr>
              <a:t>.Data</a:t>
            </a:r>
            <a:r>
              <a:rPr lang="en-VN" sz="2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ApplicationDbContext</a:t>
            </a:r>
            <a:r>
              <a:rPr lang="en-VN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-outDir Controllers</a:t>
            </a:r>
          </a:p>
          <a:p>
            <a:pPr marL="0" indent="0">
              <a:buNone/>
            </a:pPr>
            <a:r>
              <a:rPr lang="en-VN" sz="2400" dirty="0">
                <a:effectLst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6354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Tạo các class Employee, HeThongPhanPhoi và DaiLy (giống bài thực hành MVC)</a:t>
            </a:r>
          </a:p>
          <a:p>
            <a:pPr>
              <a:buFontTx/>
              <a:buChar char="-"/>
            </a:pPr>
            <a:r>
              <a:rPr lang="en-VN" dirty="0"/>
              <a:t>Tạo các REST API controller với các class trên.</a:t>
            </a:r>
          </a:p>
          <a:p>
            <a:pPr>
              <a:buFontTx/>
              <a:buChar char="-"/>
            </a:pPr>
            <a:r>
              <a:rPr lang="en-VN" dirty="0"/>
              <a:t>Bổ sung phương thức lấy dữ liệu theo tên đối với các controller.</a:t>
            </a:r>
          </a:p>
          <a:p>
            <a:pPr>
              <a:buFontTx/>
              <a:buChar char="-"/>
            </a:pPr>
            <a:r>
              <a:rPr lang="en-VN" dirty="0"/>
              <a:t>Bổ sung thêm thuộc tính lưu trữ tên không dấu đối với FullName của class Person, viết lại phương thức lấy dữ liệu sử dụng </a:t>
            </a:r>
            <a:r>
              <a:rPr lang="en-VN" dirty="0">
                <a:solidFill>
                  <a:srgbClr val="FF0000"/>
                </a:solidFill>
              </a:rPr>
              <a:t>Contains</a:t>
            </a:r>
            <a:r>
              <a:rPr lang="en-VN" dirty="0"/>
              <a:t> </a:t>
            </a:r>
          </a:p>
          <a:p>
            <a:pPr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2 class </a:t>
            </a:r>
            <a:r>
              <a:rPr lang="en-US" dirty="0" err="1"/>
              <a:t>HeThongPhanPhoi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DaiLy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21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6. </a:t>
            </a:r>
            <a:r>
              <a:rPr lang="en-US" dirty="0"/>
              <a:t>.NET API VÀ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project ReactJS</a:t>
            </a:r>
          </a:p>
          <a:p>
            <a:pPr>
              <a:buFontTx/>
              <a:buChar char="-"/>
            </a:pPr>
            <a:r>
              <a:rPr lang="en-VN" dirty="0"/>
              <a:t>Cấu trúc project ReactJS</a:t>
            </a:r>
          </a:p>
          <a:p>
            <a:pPr>
              <a:buFontTx/>
              <a:buChar char="-"/>
            </a:pPr>
            <a:r>
              <a:rPr lang="en-VN" dirty="0"/>
              <a:t>Cài đặt project ReactJS</a:t>
            </a:r>
          </a:p>
          <a:p>
            <a:pPr>
              <a:buFontTx/>
              <a:buChar char="-"/>
            </a:pPr>
            <a:r>
              <a:rPr lang="en-VN" dirty="0"/>
              <a:t>Kết nối reactjs với API</a:t>
            </a:r>
          </a:p>
          <a:p>
            <a:pPr>
              <a:buFontTx/>
              <a:buChar char="-"/>
            </a:pPr>
            <a:r>
              <a:rPr lang="en-VN" dirty="0"/>
              <a:t>Thực hành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90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8382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Tải và cài đặt NodeJS tại </a:t>
            </a:r>
            <a:r>
              <a:rPr lang="en-US" dirty="0">
                <a:hlinkClick r:id="rId2"/>
              </a:rPr>
              <a:t>https://nodejs.org/en/download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D7CB1C-935D-EAC0-D761-4C7B6DD2B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62" y="1828800"/>
            <a:ext cx="7294076" cy="4020954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095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1. TẠO PROJECT .NET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B1: mở cmd/terminal sau đó cd tới thư mục muốn lưu project</a:t>
            </a:r>
            <a:r>
              <a:rPr lang="en-US" dirty="0"/>
              <a:t> </a:t>
            </a:r>
          </a:p>
          <a:p>
            <a:pPr algn="just">
              <a:buFontTx/>
              <a:buChar char="-"/>
            </a:pPr>
            <a:r>
              <a:rPr lang="en-US" dirty="0"/>
              <a:t>B2: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lệnh 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V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new webapi -o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tạo project (trong đó </a:t>
            </a:r>
            <a:r>
              <a:rPr lang="en-US" sz="3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Project_Name</a:t>
            </a:r>
            <a:r>
              <a:rPr lang="en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tên của Project)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1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3716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Sau khi cài đặt NodeJS,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-v</a:t>
            </a:r>
          </a:p>
          <a:p>
            <a:pPr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7DEEF-DC83-BD9F-F872-2E622DB0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7" y="2819400"/>
            <a:ext cx="11461533" cy="13716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458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project ReactJS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FF0000"/>
                </a:solidFill>
              </a:rPr>
              <a:t> react-app </a:t>
            </a:r>
            <a:r>
              <a:rPr lang="en-US" dirty="0">
                <a:solidFill>
                  <a:srgbClr val="00B050"/>
                </a:solidFill>
              </a:rPr>
              <a:t>my-react-app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install -g </a:t>
            </a:r>
            <a:r>
              <a:rPr lang="en-US" dirty="0" err="1">
                <a:solidFill>
                  <a:srgbClr val="FF0000"/>
                </a:solidFill>
              </a:rPr>
              <a:t>npx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err="1"/>
              <a:t>Tạo</a:t>
            </a:r>
            <a:r>
              <a:rPr lang="en-US" dirty="0"/>
              <a:t> project ReactJS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npx</a:t>
            </a:r>
            <a:r>
              <a:rPr lang="en-US" dirty="0">
                <a:solidFill>
                  <a:srgbClr val="FF0000"/>
                </a:solidFill>
              </a:rPr>
              <a:t> create-react-app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my-react-app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11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Tạo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8288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err="1"/>
              <a:t>Cách</a:t>
            </a:r>
            <a:r>
              <a:rPr lang="en-US" dirty="0"/>
              <a:t> 1: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FF0000"/>
                </a:solidFill>
              </a:rPr>
              <a:t> react-app </a:t>
            </a:r>
            <a:r>
              <a:rPr lang="en-US" dirty="0">
                <a:solidFill>
                  <a:srgbClr val="00B050"/>
                </a:solidFill>
              </a:rPr>
              <a:t>my-app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err="1"/>
              <a:t>Cách</a:t>
            </a:r>
            <a:r>
              <a:rPr lang="en-US" dirty="0"/>
              <a:t> 2: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install -g </a:t>
            </a:r>
            <a:r>
              <a:rPr lang="en-US" dirty="0" err="1">
                <a:solidFill>
                  <a:srgbClr val="FF0000"/>
                </a:solidFill>
              </a:rPr>
              <a:t>npx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project ReactJS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npx</a:t>
            </a:r>
            <a:r>
              <a:rPr lang="en-US" dirty="0">
                <a:solidFill>
                  <a:srgbClr val="FF0000"/>
                </a:solidFill>
              </a:rPr>
              <a:t> create-react-app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my-app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D08822-25CC-2F74-4DBB-803AE562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2570251"/>
            <a:ext cx="5930900" cy="428774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4406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CC6E7BD-C141-6DB2-53C2-5B8A872A6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58" y="1000759"/>
            <a:ext cx="2654300" cy="43561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971800" cy="83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Page teamplate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>
            <a:off x="2438400" y="1675698"/>
            <a:ext cx="2057400" cy="106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7620000" y="5002530"/>
            <a:ext cx="4196080" cy="828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JavaScript entry point</a:t>
            </a:r>
            <a:endParaRPr lang="en-V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86400" y="4800600"/>
            <a:ext cx="2133600" cy="61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DAB9534-1AD8-51D6-E67A-B853892B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dirty="0"/>
              <a:t>Cấu trúc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A017DD2-5810-0243-4CE0-63393351F35F}"/>
              </a:ext>
            </a:extLst>
          </p:cNvPr>
          <p:cNvSpPr txBox="1">
            <a:spLocks/>
          </p:cNvSpPr>
          <p:nvPr/>
        </p:nvSpPr>
        <p:spPr>
          <a:xfrm>
            <a:off x="7387791" y="1441449"/>
            <a:ext cx="4196080" cy="828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V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3B3676-3B38-C45E-6C5D-C38C737ED2A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724400" y="1855470"/>
            <a:ext cx="2663391" cy="142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4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>
                <a:hlinkClick r:id="rId2"/>
              </a:rPr>
              <a:t>https://getbootstrap.com/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bootstrap.min.css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bootstrap.bundle.min.js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vào</a:t>
            </a:r>
            <a:r>
              <a:rPr lang="en-US" dirty="0"/>
              <a:t> project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68F757-7812-7CA7-74A3-09D8C5A50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229851"/>
            <a:ext cx="7315200" cy="4620126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06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105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/>
              <a:t>B2: </a:t>
            </a:r>
            <a:r>
              <a:rPr lang="en-US" sz="3500" dirty="0" err="1"/>
              <a:t>Mở</a:t>
            </a:r>
            <a:r>
              <a:rPr lang="en-US" sz="3500" dirty="0"/>
              <a:t> file </a:t>
            </a:r>
            <a:r>
              <a:rPr lang="en-US" sz="3500" dirty="0">
                <a:solidFill>
                  <a:srgbClr val="FF0000"/>
                </a:solidFill>
              </a:rPr>
              <a:t>public/</a:t>
            </a:r>
            <a:r>
              <a:rPr lang="en-US" sz="3500" dirty="0" err="1">
                <a:solidFill>
                  <a:srgbClr val="FF0000"/>
                </a:solidFill>
              </a:rPr>
              <a:t>index.html</a:t>
            </a:r>
            <a:r>
              <a:rPr lang="en-US" sz="3500" dirty="0"/>
              <a:t> add 2 </a:t>
            </a:r>
            <a:r>
              <a:rPr lang="en-US" sz="3500" dirty="0" err="1"/>
              <a:t>dòng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&lt;link </a:t>
            </a:r>
            <a:r>
              <a:rPr lang="en-US" sz="2600" dirty="0" err="1">
                <a:solidFill>
                  <a:srgbClr val="FF0000"/>
                </a:solidFill>
              </a:rPr>
              <a:t>href</a:t>
            </a:r>
            <a:r>
              <a:rPr lang="en-US" sz="2600" dirty="0">
                <a:solidFill>
                  <a:srgbClr val="FF0000"/>
                </a:solidFill>
              </a:rPr>
              <a:t>="https://</a:t>
            </a:r>
            <a:r>
              <a:rPr lang="en-US" sz="2600" dirty="0" err="1">
                <a:solidFill>
                  <a:srgbClr val="FF0000"/>
                </a:solidFill>
              </a:rPr>
              <a:t>cdn.jsdelivr.net</a:t>
            </a:r>
            <a:r>
              <a:rPr lang="en-US" sz="2600" dirty="0">
                <a:solidFill>
                  <a:srgbClr val="FF0000"/>
                </a:solidFill>
              </a:rPr>
              <a:t>/</a:t>
            </a:r>
            <a:r>
              <a:rPr lang="en-US" sz="2600" dirty="0" err="1">
                <a:solidFill>
                  <a:srgbClr val="FF0000"/>
                </a:solidFill>
              </a:rPr>
              <a:t>npm</a:t>
            </a:r>
            <a:r>
              <a:rPr lang="en-US" sz="2600" dirty="0">
                <a:solidFill>
                  <a:srgbClr val="FF0000"/>
                </a:solidFill>
              </a:rPr>
              <a:t>/bootstrap@5.3.1/</a:t>
            </a:r>
            <a:r>
              <a:rPr lang="en-US" sz="2600" dirty="0" err="1">
                <a:solidFill>
                  <a:srgbClr val="FF0000"/>
                </a:solidFill>
              </a:rPr>
              <a:t>dist</a:t>
            </a:r>
            <a:r>
              <a:rPr lang="en-US" sz="2600" dirty="0">
                <a:solidFill>
                  <a:srgbClr val="FF0000"/>
                </a:solidFill>
              </a:rPr>
              <a:t>/</a:t>
            </a:r>
            <a:r>
              <a:rPr lang="en-US" sz="2600" dirty="0" err="1">
                <a:solidFill>
                  <a:srgbClr val="FF0000"/>
                </a:solidFill>
              </a:rPr>
              <a:t>css</a:t>
            </a:r>
            <a:r>
              <a:rPr lang="en-US" sz="2600" dirty="0">
                <a:solidFill>
                  <a:srgbClr val="FF0000"/>
                </a:solidFill>
              </a:rPr>
              <a:t>/</a:t>
            </a:r>
            <a:r>
              <a:rPr lang="en-US" sz="2600" dirty="0" err="1">
                <a:solidFill>
                  <a:srgbClr val="FF0000"/>
                </a:solidFill>
              </a:rPr>
              <a:t>bootstrap.min.css</a:t>
            </a:r>
            <a:r>
              <a:rPr lang="en-US" sz="2600" dirty="0">
                <a:solidFill>
                  <a:srgbClr val="FF0000"/>
                </a:solidFill>
              </a:rPr>
              <a:t>" </a:t>
            </a:r>
            <a:r>
              <a:rPr lang="en-US" sz="2600" dirty="0" err="1">
                <a:solidFill>
                  <a:srgbClr val="FF0000"/>
                </a:solidFill>
              </a:rPr>
              <a:t>rel</a:t>
            </a:r>
            <a:r>
              <a:rPr lang="en-US" sz="2600" dirty="0">
                <a:solidFill>
                  <a:srgbClr val="FF0000"/>
                </a:solidFill>
              </a:rPr>
              <a:t>="stylesheet" integrity="sha384-4bw+/</a:t>
            </a:r>
            <a:r>
              <a:rPr lang="en-US" sz="2600" dirty="0" err="1">
                <a:solidFill>
                  <a:srgbClr val="FF0000"/>
                </a:solidFill>
              </a:rPr>
              <a:t>aepP</a:t>
            </a:r>
            <a:r>
              <a:rPr lang="en-US" sz="2600" dirty="0">
                <a:solidFill>
                  <a:srgbClr val="FF0000"/>
                </a:solidFill>
              </a:rPr>
              <a:t>/YC94hEpVNVgiZdgIC5+VKNBQNGCHeKRQN+PtmoHDEXuppvnDJzQIu9" </a:t>
            </a:r>
            <a:r>
              <a:rPr lang="en-US" sz="2600" dirty="0" err="1">
                <a:solidFill>
                  <a:srgbClr val="FF0000"/>
                </a:solidFill>
              </a:rPr>
              <a:t>crossorigin</a:t>
            </a:r>
            <a:r>
              <a:rPr lang="en-US" sz="2600" dirty="0">
                <a:solidFill>
                  <a:srgbClr val="FF0000"/>
                </a:solidFill>
              </a:rPr>
              <a:t>="anonymous"&gt;</a:t>
            </a:r>
          </a:p>
          <a:p>
            <a:pPr marL="0" indent="0">
              <a:buNone/>
            </a:pPr>
            <a:endParaRPr lang="en-US" sz="2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</a:rPr>
              <a:t>&lt;script </a:t>
            </a:r>
            <a:r>
              <a:rPr lang="en-US" sz="2600" dirty="0" err="1">
                <a:solidFill>
                  <a:srgbClr val="FF0000"/>
                </a:solidFill>
              </a:rPr>
              <a:t>src</a:t>
            </a:r>
            <a:r>
              <a:rPr lang="en-US" sz="2600" dirty="0">
                <a:solidFill>
                  <a:srgbClr val="FF0000"/>
                </a:solidFill>
              </a:rPr>
              <a:t>="https://</a:t>
            </a:r>
            <a:r>
              <a:rPr lang="en-US" sz="2600" dirty="0" err="1">
                <a:solidFill>
                  <a:srgbClr val="FF0000"/>
                </a:solidFill>
              </a:rPr>
              <a:t>cdn.jsdelivr.net</a:t>
            </a:r>
            <a:r>
              <a:rPr lang="en-US" sz="2600" dirty="0">
                <a:solidFill>
                  <a:srgbClr val="FF0000"/>
                </a:solidFill>
              </a:rPr>
              <a:t>/</a:t>
            </a:r>
            <a:r>
              <a:rPr lang="en-US" sz="2600" dirty="0" err="1">
                <a:solidFill>
                  <a:srgbClr val="FF0000"/>
                </a:solidFill>
              </a:rPr>
              <a:t>npm</a:t>
            </a:r>
            <a:r>
              <a:rPr lang="en-US" sz="2600" dirty="0">
                <a:solidFill>
                  <a:srgbClr val="FF0000"/>
                </a:solidFill>
              </a:rPr>
              <a:t>/bootstrap@5.3.1/</a:t>
            </a:r>
            <a:r>
              <a:rPr lang="en-US" sz="2600" dirty="0" err="1">
                <a:solidFill>
                  <a:srgbClr val="FF0000"/>
                </a:solidFill>
              </a:rPr>
              <a:t>dist</a:t>
            </a:r>
            <a:r>
              <a:rPr lang="en-US" sz="2600" dirty="0">
                <a:solidFill>
                  <a:srgbClr val="FF0000"/>
                </a:solidFill>
              </a:rPr>
              <a:t>/</a:t>
            </a:r>
            <a:r>
              <a:rPr lang="en-US" sz="2600" dirty="0" err="1">
                <a:solidFill>
                  <a:srgbClr val="FF0000"/>
                </a:solidFill>
              </a:rPr>
              <a:t>js</a:t>
            </a:r>
            <a:r>
              <a:rPr lang="en-US" sz="2600" dirty="0">
                <a:solidFill>
                  <a:srgbClr val="FF0000"/>
                </a:solidFill>
              </a:rPr>
              <a:t>/</a:t>
            </a:r>
            <a:r>
              <a:rPr lang="en-US" sz="2600" dirty="0" err="1">
                <a:solidFill>
                  <a:srgbClr val="FF0000"/>
                </a:solidFill>
              </a:rPr>
              <a:t>bootstrap.bundle.min.js</a:t>
            </a:r>
            <a:r>
              <a:rPr lang="en-US" sz="2600" dirty="0">
                <a:solidFill>
                  <a:srgbClr val="FF0000"/>
                </a:solidFill>
              </a:rPr>
              <a:t>" integrity="sha384-HwwvtgBNo3bZJJLYd8oVXjrBZt8cqVSpeBNS5n7C8IVInixGAoxmnlMuBnhbgrkm" </a:t>
            </a:r>
            <a:r>
              <a:rPr lang="en-US" sz="2600" dirty="0" err="1">
                <a:solidFill>
                  <a:srgbClr val="FF0000"/>
                </a:solidFill>
              </a:rPr>
              <a:t>crossorigin</a:t>
            </a:r>
            <a:r>
              <a:rPr lang="en-US" sz="2600" dirty="0">
                <a:solidFill>
                  <a:srgbClr val="FF0000"/>
                </a:solidFill>
              </a:rPr>
              <a:t>="anonymous"&gt;&lt;/script&gt;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32803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/>
              <a:t>File </a:t>
            </a:r>
            <a:r>
              <a:rPr lang="en-US" sz="3500" dirty="0">
                <a:solidFill>
                  <a:srgbClr val="FF0000"/>
                </a:solidFill>
              </a:rPr>
              <a:t>public/</a:t>
            </a:r>
            <a:r>
              <a:rPr lang="en-US" sz="3500" dirty="0" err="1">
                <a:solidFill>
                  <a:srgbClr val="FF0000"/>
                </a:solidFill>
              </a:rPr>
              <a:t>index.html</a:t>
            </a:r>
            <a:r>
              <a:rPr lang="en-US" sz="3500" dirty="0"/>
              <a:t> </a:t>
            </a:r>
            <a:r>
              <a:rPr lang="en-US" sz="3500" dirty="0" err="1"/>
              <a:t>được</a:t>
            </a:r>
            <a:r>
              <a:rPr lang="en-US" sz="3500" dirty="0"/>
              <a:t> </a:t>
            </a:r>
            <a:r>
              <a:rPr lang="en-US" sz="3500" dirty="0" err="1"/>
              <a:t>thêm</a:t>
            </a:r>
            <a:r>
              <a:rPr lang="en-US" sz="3500" dirty="0"/>
              <a:t> code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FBA31C-EFBE-7C51-D17C-9DE7C87255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614725"/>
            <a:ext cx="7391400" cy="52432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7305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>
            <a:extLst>
              <a:ext uri="{FF2B5EF4-FFF2-40B4-BE49-F238E27FC236}">
                <a16:creationId xmlns:a16="http://schemas.microsoft.com/office/drawing/2014/main" id="{DDED3F5B-B4D4-10BE-BB30-1955EDA4C980}"/>
              </a:ext>
            </a:extLst>
          </p:cNvPr>
          <p:cNvSpPr/>
          <p:nvPr/>
        </p:nvSpPr>
        <p:spPr>
          <a:xfrm>
            <a:off x="4038600" y="3657600"/>
            <a:ext cx="223782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20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Trong</a:t>
            </a:r>
            <a:r>
              <a:rPr lang="en-US" sz="3500" dirty="0"/>
              <a:t> </a:t>
            </a:r>
            <a:r>
              <a:rPr lang="en-US" sz="3500" dirty="0" err="1"/>
              <a:t>thư</a:t>
            </a:r>
            <a:r>
              <a:rPr lang="en-US" sz="3500" dirty="0"/>
              <a:t> </a:t>
            </a:r>
            <a:r>
              <a:rPr lang="en-US" sz="3500" dirty="0" err="1"/>
              <a:t>mục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src</a:t>
            </a:r>
            <a:r>
              <a:rPr lang="en-US" sz="3500" dirty="0"/>
              <a:t> </a:t>
            </a:r>
            <a:r>
              <a:rPr lang="en-US" sz="3500" dirty="0" err="1"/>
              <a:t>tạo</a:t>
            </a:r>
            <a:r>
              <a:rPr lang="en-US" sz="3500" dirty="0"/>
              <a:t> file </a:t>
            </a:r>
            <a:r>
              <a:rPr lang="en-US" sz="3500" dirty="0">
                <a:solidFill>
                  <a:srgbClr val="FF0000"/>
                </a:solidFill>
              </a:rPr>
              <a:t>components/</a:t>
            </a:r>
            <a:r>
              <a:rPr lang="en-US" sz="3500" dirty="0" err="1">
                <a:solidFill>
                  <a:srgbClr val="FF0000"/>
                </a:solidFill>
              </a:rPr>
              <a:t>Person.js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DA97D00-D1F3-7534-F641-392E83127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133600"/>
            <a:ext cx="2755900" cy="32131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A1BB7A-F785-110C-FA07-A240D2E45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03" y="1371600"/>
            <a:ext cx="4127516" cy="54863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4698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</a:t>
            </a:r>
            <a:r>
              <a:rPr lang="en-US" sz="3500" dirty="0" err="1"/>
              <a:t>cho</a:t>
            </a:r>
            <a:r>
              <a:rPr lang="en-US" sz="3500" dirty="0"/>
              <a:t> </a:t>
            </a:r>
            <a:r>
              <a:rPr lang="en-US" sz="3500" dirty="0" err="1"/>
              <a:t>phương</a:t>
            </a:r>
            <a:r>
              <a:rPr lang="en-US" sz="3500" dirty="0"/>
              <a:t> </a:t>
            </a:r>
            <a:r>
              <a:rPr lang="en-US" sz="3500" dirty="0" err="1"/>
              <a:t>thức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setPersonValue</a:t>
            </a:r>
            <a:r>
              <a:rPr lang="en-US" sz="3500" dirty="0">
                <a:solidFill>
                  <a:srgbClr val="FF0000"/>
                </a:solidFill>
              </a:rPr>
              <a:t>(persons)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56DB79E-3D6C-F7F7-6EE1-1B1CAFBE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86" y="2590800"/>
            <a:ext cx="7858828" cy="2355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9010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</a:t>
            </a:r>
            <a:r>
              <a:rPr lang="en-US" sz="3500" dirty="0" err="1"/>
              <a:t>cho</a:t>
            </a:r>
            <a:r>
              <a:rPr lang="en-US" sz="3500" dirty="0"/>
              <a:t> </a:t>
            </a:r>
            <a:r>
              <a:rPr lang="en-US" sz="3500" dirty="0" err="1"/>
              <a:t>phương</a:t>
            </a:r>
            <a:r>
              <a:rPr lang="en-US" sz="3500" dirty="0"/>
              <a:t> </a:t>
            </a:r>
            <a:r>
              <a:rPr lang="en-US" sz="3500" dirty="0" err="1"/>
              <a:t>thức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setPersonNull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close-up of text&#10;&#10;Description automatically generated">
            <a:extLst>
              <a:ext uri="{FF2B5EF4-FFF2-40B4-BE49-F238E27FC236}">
                <a16:creationId xmlns:a16="http://schemas.microsoft.com/office/drawing/2014/main" id="{9B93AB31-50FE-79CB-1CF3-41D172BC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15" y="2514600"/>
            <a:ext cx="6951770" cy="2597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119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A769A2-05C5-2313-FDD6-1F15C742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1000759"/>
            <a:ext cx="3810000" cy="377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34B53-35EB-48B8-F83B-F88F40D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2209800" cy="731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3000" dirty="0"/>
              <a:t>Tên project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334F9-25BE-863E-8FDE-A53ECB3041D1}"/>
              </a:ext>
            </a:extLst>
          </p:cNvPr>
          <p:cNvCxnSpPr>
            <a:cxnSpLocks/>
          </p:cNvCxnSpPr>
          <p:nvPr/>
        </p:nvCxnSpPr>
        <p:spPr>
          <a:xfrm flipV="1">
            <a:off x="1981200" y="1281917"/>
            <a:ext cx="1752600" cy="22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CF77030-7213-74E6-1F9D-41899530771B}"/>
              </a:ext>
            </a:extLst>
          </p:cNvPr>
          <p:cNvSpPr txBox="1">
            <a:spLocks/>
          </p:cNvSpPr>
          <p:nvPr/>
        </p:nvSpPr>
        <p:spPr>
          <a:xfrm>
            <a:off x="8016240" y="1000759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Thư mục chứa các API Controller (code để xử lý yêu cầu từ client gửi về)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7F47A0-7585-AFB8-2A18-8CC8A2DC13B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387340" y="1675698"/>
            <a:ext cx="2628900" cy="6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40B89FA2-01B1-7E0E-AB3E-BBB3B73A2E72}"/>
              </a:ext>
            </a:extLst>
          </p:cNvPr>
          <p:cNvSpPr txBox="1">
            <a:spLocks/>
          </p:cNvSpPr>
          <p:nvPr/>
        </p:nvSpPr>
        <p:spPr>
          <a:xfrm>
            <a:off x="7995920" y="3124200"/>
            <a:ext cx="4196080" cy="1485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VN" dirty="0"/>
              <a:t>File chứa code cấu hình dự án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C3AA92-71F4-B0C0-0A49-D08545FC5E5B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5387340" y="3352800"/>
            <a:ext cx="2608580" cy="51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2A999-954D-2578-2BBB-65FB151F350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791200" y="3867070"/>
            <a:ext cx="2204720" cy="63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DAB9534-1AD8-51D6-E67A-B853892B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2. CẤU TRÚC PROJECT .NET API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52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</a:t>
            </a:r>
            <a:r>
              <a:rPr lang="en-US" sz="3500" dirty="0" err="1"/>
              <a:t>cho</a:t>
            </a:r>
            <a:r>
              <a:rPr lang="en-US" sz="3500" dirty="0"/>
              <a:t> </a:t>
            </a:r>
            <a:r>
              <a:rPr lang="en-US" sz="3500" dirty="0" err="1"/>
              <a:t>phương</a:t>
            </a:r>
            <a:r>
              <a:rPr lang="en-US" sz="3500" dirty="0"/>
              <a:t> </a:t>
            </a:r>
            <a:r>
              <a:rPr lang="en-US" sz="3500" dirty="0" err="1"/>
              <a:t>thức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getAllPerson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25F9207-6EE5-73D1-BAB7-53D1194BD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4" y="2824796"/>
            <a:ext cx="11095411" cy="149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023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</a:t>
            </a:r>
            <a:r>
              <a:rPr lang="en-US" sz="3500" dirty="0" err="1"/>
              <a:t>cho</a:t>
            </a:r>
            <a:r>
              <a:rPr lang="en-US" sz="3500" dirty="0"/>
              <a:t> </a:t>
            </a:r>
            <a:r>
              <a:rPr lang="en-US" sz="3500" dirty="0" err="1"/>
              <a:t>phương</a:t>
            </a:r>
            <a:r>
              <a:rPr lang="en-US" sz="3500" dirty="0"/>
              <a:t> </a:t>
            </a:r>
            <a:r>
              <a:rPr lang="en-US" sz="3500" dirty="0" err="1"/>
              <a:t>thức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createPerson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E6C4710-B55D-1349-8D1F-7F5FC4C5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7505"/>
            <a:ext cx="8719332" cy="5250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0447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</a:t>
            </a:r>
            <a:r>
              <a:rPr lang="en-US" sz="3500" dirty="0" err="1"/>
              <a:t>cho</a:t>
            </a:r>
            <a:r>
              <a:rPr lang="en-US" sz="3500" dirty="0"/>
              <a:t> </a:t>
            </a:r>
            <a:r>
              <a:rPr lang="en-US" sz="3500" dirty="0" err="1"/>
              <a:t>phương</a:t>
            </a:r>
            <a:r>
              <a:rPr lang="en-US" sz="3500" dirty="0"/>
              <a:t> </a:t>
            </a:r>
            <a:r>
              <a:rPr lang="en-US" sz="3500" dirty="0" err="1"/>
              <a:t>thức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deletePerson</a:t>
            </a:r>
            <a:r>
              <a:rPr lang="en-US" sz="3500" dirty="0">
                <a:solidFill>
                  <a:srgbClr val="FF0000"/>
                </a:solidFill>
              </a:rPr>
              <a:t>(id)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C1E81B1E-9C26-DA67-9AB0-681241BB6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3" y="2514600"/>
            <a:ext cx="10551774" cy="2374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79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</a:t>
            </a:r>
            <a:r>
              <a:rPr lang="en-US" sz="3500" dirty="0" err="1"/>
              <a:t>cho</a:t>
            </a:r>
            <a:r>
              <a:rPr lang="en-US" sz="3500" dirty="0"/>
              <a:t> </a:t>
            </a:r>
            <a:r>
              <a:rPr lang="en-US" sz="3500" dirty="0" err="1"/>
              <a:t>phương</a:t>
            </a:r>
            <a:r>
              <a:rPr lang="en-US" sz="3500" dirty="0"/>
              <a:t> </a:t>
            </a:r>
            <a:r>
              <a:rPr lang="en-US" sz="3500" dirty="0" err="1"/>
              <a:t>thức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updatePerson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D72CCA7-EC6A-43D0-C9EF-6E4EE84F2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86" y="1567185"/>
            <a:ext cx="8162228" cy="53012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7092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</a:t>
            </a:r>
            <a:r>
              <a:rPr lang="en-US" sz="3500" dirty="0" err="1"/>
              <a:t>cho</a:t>
            </a:r>
            <a:r>
              <a:rPr lang="en-US" sz="3500" dirty="0"/>
              <a:t> </a:t>
            </a:r>
            <a:r>
              <a:rPr lang="en-US" sz="3500" dirty="0" err="1"/>
              <a:t>phương</a:t>
            </a:r>
            <a:r>
              <a:rPr lang="en-US" sz="3500" dirty="0"/>
              <a:t> </a:t>
            </a:r>
            <a:r>
              <a:rPr lang="en-US" sz="3500" dirty="0" err="1"/>
              <a:t>thức</a:t>
            </a:r>
            <a:r>
              <a:rPr lang="en-US" sz="3500" dirty="0"/>
              <a:t> </a:t>
            </a:r>
            <a:r>
              <a:rPr lang="en-US" sz="3500" dirty="0">
                <a:solidFill>
                  <a:srgbClr val="FF0000"/>
                </a:solidFill>
              </a:rPr>
              <a:t>return</a:t>
            </a:r>
            <a:r>
              <a:rPr lang="en-US" sz="3500" dirty="0"/>
              <a:t> </a:t>
            </a:r>
            <a:r>
              <a:rPr lang="en-US" sz="3500" dirty="0" err="1"/>
              <a:t>tham</a:t>
            </a:r>
            <a:r>
              <a:rPr lang="en-US" sz="3500" dirty="0"/>
              <a:t> </a:t>
            </a:r>
            <a:r>
              <a:rPr lang="en-US" sz="3500" dirty="0" err="1"/>
              <a:t>khảo</a:t>
            </a:r>
            <a:r>
              <a:rPr lang="en-US" sz="3500" dirty="0"/>
              <a:t> </a:t>
            </a:r>
            <a:r>
              <a:rPr lang="en-US" sz="3500" dirty="0" err="1"/>
              <a:t>tại</a:t>
            </a:r>
            <a:r>
              <a:rPr lang="en-US" sz="3500" dirty="0"/>
              <a:t> </a:t>
            </a:r>
            <a:r>
              <a:rPr lang="en-US" sz="3500" dirty="0">
                <a:hlinkClick r:id="rId2"/>
              </a:rPr>
              <a:t>ĐÂY</a:t>
            </a:r>
            <a:endParaRPr lang="en-US" sz="3500" dirty="0"/>
          </a:p>
          <a:p>
            <a:pPr>
              <a:buFontTx/>
              <a:buChar char="-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676091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Chạy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file </a:t>
            </a:r>
            <a:r>
              <a:rPr lang="en-US" sz="3500" dirty="0" err="1">
                <a:solidFill>
                  <a:srgbClr val="FF0000"/>
                </a:solidFill>
              </a:rPr>
              <a:t>App.js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0E87AF-7E5D-180D-3459-ECE104EC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607504"/>
            <a:ext cx="6007100" cy="4864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911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Chạy</a:t>
            </a:r>
            <a:r>
              <a:rPr lang="en-US" sz="3500" dirty="0"/>
              <a:t> project </a:t>
            </a:r>
            <a:r>
              <a:rPr lang="en-US" sz="3500" dirty="0" err="1"/>
              <a:t>reactjs</a:t>
            </a:r>
            <a:r>
              <a:rPr lang="en-US" sz="3500" dirty="0"/>
              <a:t> </a:t>
            </a:r>
            <a:r>
              <a:rPr lang="en-US" sz="3500" dirty="0" err="1"/>
              <a:t>sử</a:t>
            </a:r>
            <a:r>
              <a:rPr lang="en-US" sz="3500" dirty="0"/>
              <a:t> dung </a:t>
            </a:r>
            <a:r>
              <a:rPr lang="en-US" sz="3500" dirty="0" err="1"/>
              <a:t>lệnh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npm</a:t>
            </a:r>
            <a:r>
              <a:rPr lang="en-US" sz="3500" dirty="0">
                <a:solidFill>
                  <a:srgbClr val="FF0000"/>
                </a:solidFill>
              </a:rPr>
              <a:t> start</a:t>
            </a:r>
            <a:r>
              <a:rPr lang="en-US" sz="3500" dirty="0"/>
              <a:t>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F8314FA-5B58-FCE5-6397-60FC9D6C7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55801"/>
            <a:ext cx="5663870" cy="12827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E1C197-864D-DC0C-E77C-8265A317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05" y="3619499"/>
            <a:ext cx="6360583" cy="323850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sp>
        <p:nvSpPr>
          <p:cNvPr id="12" name="Bent-Up Arrow 11">
            <a:extLst>
              <a:ext uri="{FF2B5EF4-FFF2-40B4-BE49-F238E27FC236}">
                <a16:creationId xmlns:a16="http://schemas.microsoft.com/office/drawing/2014/main" id="{3DB1059F-3624-3E8F-673F-9D58B17BB3F2}"/>
              </a:ext>
            </a:extLst>
          </p:cNvPr>
          <p:cNvSpPr/>
          <p:nvPr/>
        </p:nvSpPr>
        <p:spPr>
          <a:xfrm rot="5400000">
            <a:off x="3164752" y="2758395"/>
            <a:ext cx="2133600" cy="3129105"/>
          </a:xfrm>
          <a:prstGeom prst="bentUpArrow">
            <a:avLst>
              <a:gd name="adj1" fmla="val 6818"/>
              <a:gd name="adj2" fmla="val 15303"/>
              <a:gd name="adj3" fmla="val 24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15554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DDCC7E-E211-22EE-5789-B5F3A27D9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4" y="2270125"/>
            <a:ext cx="11438412" cy="231775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6085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1163578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dirty="0"/>
              <a:t>B1: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package </a:t>
            </a:r>
            <a:r>
              <a:rPr lang="en-US" dirty="0" err="1"/>
              <a:t>Cors</a:t>
            </a:r>
            <a:r>
              <a:rPr lang="en-US" dirty="0"/>
              <a:t> (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CORS) </a:t>
            </a:r>
            <a:r>
              <a:rPr lang="en-US" dirty="0" err="1"/>
              <a:t>sử</a:t>
            </a:r>
            <a:r>
              <a:rPr lang="en-US" dirty="0"/>
              <a:t> dung </a:t>
            </a:r>
            <a:r>
              <a:rPr lang="en-US" dirty="0" err="1"/>
              <a:t>lệnh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dotnet add package </a:t>
            </a:r>
            <a:r>
              <a:rPr lang="en-US" dirty="0" err="1">
                <a:solidFill>
                  <a:srgbClr val="FF0000"/>
                </a:solidFill>
              </a:rPr>
              <a:t>Microsoft.AspNetCore.Mvc.Cors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B4D861-ABCB-5FED-C5E0-884E266D8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6" y="2819400"/>
            <a:ext cx="11158568" cy="167050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6993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CORS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85800"/>
          </a:xfrm>
        </p:spPr>
        <p:txBody>
          <a:bodyPr/>
          <a:lstStyle/>
          <a:p>
            <a:pPr algn="just">
              <a:buFontTx/>
              <a:buChar char="-"/>
            </a:pPr>
            <a:r>
              <a:rPr lang="en-US" dirty="0"/>
              <a:t>B2: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file </a:t>
            </a:r>
            <a:r>
              <a:rPr lang="en-US" dirty="0" err="1">
                <a:solidFill>
                  <a:srgbClr val="FF0000"/>
                </a:solidFill>
              </a:rPr>
              <a:t>Program.cs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6" name="Picture 5" descr="A screenshot of a program&#10;&#10;Description automatically generated">
            <a:extLst>
              <a:ext uri="{FF2B5EF4-FFF2-40B4-BE49-F238E27FC236}">
                <a16:creationId xmlns:a16="http://schemas.microsoft.com/office/drawing/2014/main" id="{0DF05E97-975F-4A61-56F1-7B00C19C9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600200"/>
            <a:ext cx="6019800" cy="515294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3001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API CONTROLLER TRONG .NET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5364166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Tên của Controller bắt buộc phải có phần hậu tố Controller: Ví dụ Student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  <a:r>
              <a:rPr lang="en-VN" dirty="0"/>
              <a:t>, Person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Nằm trong thư mục Controllers</a:t>
            </a:r>
          </a:p>
          <a:p>
            <a:pPr>
              <a:buFontTx/>
              <a:buChar char="-"/>
            </a:pPr>
            <a:r>
              <a:rPr lang="en-VN" dirty="0"/>
              <a:t>Nhiệm vụ của Controller:</a:t>
            </a:r>
          </a:p>
          <a:p>
            <a:pPr marL="720725" indent="-355600"/>
            <a:r>
              <a:rPr lang="en-VN" dirty="0"/>
              <a:t>Xử lý các yêu cầu của client gửi tới.</a:t>
            </a:r>
          </a:p>
          <a:p>
            <a:pPr marL="720725" indent="-355600"/>
            <a:r>
              <a:rPr lang="en-VN" dirty="0"/>
              <a:t>Truy xuất dữ liệu trong cơ sở dữ liệu.</a:t>
            </a:r>
          </a:p>
          <a:p>
            <a:pPr marL="720725" indent="-355600"/>
            <a:r>
              <a:rPr lang="en-VN" dirty="0"/>
              <a:t>Trả về dữ liệu cho client dưới dạng </a:t>
            </a:r>
            <a:r>
              <a:rPr lang="en-VN" dirty="0">
                <a:solidFill>
                  <a:srgbClr val="FF0000"/>
                </a:solidFill>
              </a:rPr>
              <a:t>Json</a:t>
            </a:r>
            <a:r>
              <a:rPr lang="en-VN" dirty="0"/>
              <a:t>/</a:t>
            </a:r>
            <a:r>
              <a:rPr lang="en-VN" dirty="0">
                <a:solidFill>
                  <a:srgbClr val="FF0000"/>
                </a:solidFill>
              </a:rPr>
              <a:t>Xml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834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Chạy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 err="1"/>
              <a:t>Cập</a:t>
            </a:r>
            <a:r>
              <a:rPr lang="en-US" sz="3500" dirty="0"/>
              <a:t> </a:t>
            </a:r>
            <a:r>
              <a:rPr lang="en-US" sz="3500" dirty="0" err="1"/>
              <a:t>nhật</a:t>
            </a:r>
            <a:r>
              <a:rPr lang="en-US" sz="3500" dirty="0"/>
              <a:t> </a:t>
            </a:r>
            <a:r>
              <a:rPr lang="en-US" sz="3500" dirty="0" err="1"/>
              <a:t>mã</a:t>
            </a:r>
            <a:r>
              <a:rPr lang="en-US" sz="3500" dirty="0"/>
              <a:t> </a:t>
            </a:r>
            <a:r>
              <a:rPr lang="en-US" sz="3500" dirty="0" err="1"/>
              <a:t>nguồn</a:t>
            </a:r>
            <a:r>
              <a:rPr lang="en-US" sz="3500" dirty="0"/>
              <a:t> file </a:t>
            </a:r>
            <a:r>
              <a:rPr lang="en-US" sz="3500" dirty="0" err="1">
                <a:solidFill>
                  <a:srgbClr val="FF0000"/>
                </a:solidFill>
              </a:rPr>
              <a:t>App.js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0E87AF-7E5D-180D-3459-ECE104EC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607504"/>
            <a:ext cx="6007100" cy="4864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0856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Chạy</a:t>
            </a:r>
            <a:r>
              <a:rPr lang="en-US" dirty="0"/>
              <a:t> project ReactJS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693104"/>
          </a:xfrm>
        </p:spPr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sz="3500" dirty="0" err="1"/>
              <a:t>Chạy</a:t>
            </a:r>
            <a:r>
              <a:rPr lang="en-US" sz="3500" dirty="0"/>
              <a:t> project </a:t>
            </a:r>
            <a:r>
              <a:rPr lang="en-US" sz="3500" dirty="0" err="1"/>
              <a:t>reactjs</a:t>
            </a:r>
            <a:r>
              <a:rPr lang="en-US" sz="3500" dirty="0"/>
              <a:t> </a:t>
            </a:r>
            <a:r>
              <a:rPr lang="en-US" sz="3500" dirty="0" err="1"/>
              <a:t>sử</a:t>
            </a:r>
            <a:r>
              <a:rPr lang="en-US" sz="3500" dirty="0"/>
              <a:t> dung </a:t>
            </a:r>
            <a:r>
              <a:rPr lang="en-US" sz="3500" dirty="0" err="1"/>
              <a:t>lệnh</a:t>
            </a:r>
            <a:r>
              <a:rPr lang="en-US" sz="3500" dirty="0"/>
              <a:t> </a:t>
            </a:r>
            <a:r>
              <a:rPr lang="en-US" sz="3500" dirty="0" err="1">
                <a:solidFill>
                  <a:srgbClr val="FF0000"/>
                </a:solidFill>
              </a:rPr>
              <a:t>npm</a:t>
            </a:r>
            <a:r>
              <a:rPr lang="en-US" sz="3500" dirty="0">
                <a:solidFill>
                  <a:srgbClr val="FF0000"/>
                </a:solidFill>
              </a:rPr>
              <a:t> start</a:t>
            </a:r>
            <a:r>
              <a:rPr lang="en-US" sz="3500" dirty="0"/>
              <a:t> </a:t>
            </a:r>
            <a:r>
              <a:rPr lang="en-US" sz="3500" dirty="0" err="1"/>
              <a:t>sẽ</a:t>
            </a:r>
            <a:r>
              <a:rPr lang="en-US" sz="3500" dirty="0"/>
              <a:t> </a:t>
            </a:r>
            <a:r>
              <a:rPr lang="en-US" sz="3500" dirty="0" err="1"/>
              <a:t>thấy</a:t>
            </a:r>
            <a:r>
              <a:rPr lang="en-US" sz="3500" dirty="0"/>
              <a:t> </a:t>
            </a:r>
            <a:r>
              <a:rPr lang="en-US" sz="3500" dirty="0" err="1"/>
              <a:t>kết</a:t>
            </a:r>
            <a:r>
              <a:rPr lang="en-US" sz="3500" dirty="0"/>
              <a:t> </a:t>
            </a:r>
            <a:r>
              <a:rPr lang="en-US" sz="3500" dirty="0" err="1"/>
              <a:t>quả</a:t>
            </a:r>
            <a:r>
              <a:rPr lang="en-US" sz="3500" dirty="0"/>
              <a:t> </a:t>
            </a:r>
            <a:r>
              <a:rPr lang="en-US" sz="3500" dirty="0" err="1"/>
              <a:t>như</a:t>
            </a:r>
            <a:r>
              <a:rPr lang="en-US" sz="3500" dirty="0"/>
              <a:t> </a:t>
            </a:r>
            <a:r>
              <a:rPr lang="en-US" sz="3500" dirty="0" err="1"/>
              <a:t>sau</a:t>
            </a:r>
            <a:r>
              <a:rPr lang="en-US" sz="3500" dirty="0"/>
              <a:t>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3F84F5-112D-EF9F-84BE-F7F8EBF4E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26" y="1607504"/>
            <a:ext cx="9514041" cy="47170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5646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WeatherForecastController.cs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40CCE9-8C0C-C2FD-6132-CCF3928AA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887605"/>
            <a:ext cx="8728087" cy="5972907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98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4648200"/>
          </a:xfrm>
        </p:spPr>
        <p:txBody>
          <a:bodyPr/>
          <a:lstStyle/>
          <a:p>
            <a:pPr>
              <a:buFontTx/>
              <a:buChar char="-"/>
            </a:pPr>
            <a:r>
              <a:rPr lang="en-VN" dirty="0"/>
              <a:t>Mặc định khi tạo project sẽ có WeatherForecast</a:t>
            </a:r>
            <a:r>
              <a:rPr lang="en-VN" dirty="0">
                <a:solidFill>
                  <a:srgbClr val="00B050"/>
                </a:solidFill>
              </a:rPr>
              <a:t>Controller</a:t>
            </a:r>
          </a:p>
          <a:p>
            <a:pPr>
              <a:buFontTx/>
              <a:buChar char="-"/>
            </a:pPr>
            <a:r>
              <a:rPr lang="en-VN" dirty="0"/>
              <a:t>Thiết kế controller theo chuẩn </a:t>
            </a:r>
            <a:r>
              <a:rPr lang="en-VN" dirty="0">
                <a:solidFill>
                  <a:srgbClr val="FF0000"/>
                </a:solidFill>
              </a:rPr>
              <a:t>Restful API</a:t>
            </a:r>
            <a:r>
              <a:rPr lang="en-VN" dirty="0"/>
              <a:t> sẽ chứa các action tương ứng với các phương thức </a:t>
            </a:r>
            <a:r>
              <a:rPr lang="en-VN" dirty="0">
                <a:solidFill>
                  <a:srgbClr val="FF0000"/>
                </a:solidFill>
              </a:rPr>
              <a:t>Get, Get/</a:t>
            </a:r>
            <a:r>
              <a:rPr lang="en-VN" dirty="0">
                <a:solidFill>
                  <a:srgbClr val="00B050"/>
                </a:solidFill>
              </a:rPr>
              <a:t>id</a:t>
            </a:r>
            <a:r>
              <a:rPr lang="en-VN" dirty="0">
                <a:solidFill>
                  <a:srgbClr val="FF0000"/>
                </a:solidFill>
              </a:rPr>
              <a:t>, Post, Put, Delete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 (</a:t>
            </a:r>
            <a:r>
              <a:rPr lang="en-VN" dirty="0">
                <a:solidFill>
                  <a:srgbClr val="00B050"/>
                </a:solidFill>
              </a:rPr>
              <a:t>Read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Get/id (</a:t>
            </a:r>
            <a:r>
              <a:rPr lang="en-VN" dirty="0">
                <a:solidFill>
                  <a:srgbClr val="00B050"/>
                </a:solidFill>
              </a:rPr>
              <a:t>Read by id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lấy dữ liệu có điều kiện từ CSDL trả về client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Post (</a:t>
            </a:r>
            <a:r>
              <a:rPr lang="en-VN" dirty="0">
                <a:solidFill>
                  <a:srgbClr val="00B050"/>
                </a:solidFill>
              </a:rPr>
              <a:t>Create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Tạo mới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Put (</a:t>
            </a:r>
            <a:r>
              <a:rPr lang="en-VN" dirty="0">
                <a:solidFill>
                  <a:srgbClr val="00B050"/>
                </a:solidFill>
              </a:rPr>
              <a:t>Update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Cập nhật dữ liệu</a:t>
            </a:r>
          </a:p>
          <a:p>
            <a:pPr>
              <a:buFontTx/>
              <a:buChar char="-"/>
            </a:pPr>
            <a:r>
              <a:rPr lang="en-VN" dirty="0">
                <a:solidFill>
                  <a:srgbClr val="FF0000"/>
                </a:solidFill>
              </a:rPr>
              <a:t>Delete (</a:t>
            </a:r>
            <a:r>
              <a:rPr lang="en-VN" dirty="0">
                <a:solidFill>
                  <a:srgbClr val="00B050"/>
                </a:solidFill>
              </a:rPr>
              <a:t>Delete</a:t>
            </a:r>
            <a:r>
              <a:rPr lang="en-VN" dirty="0">
                <a:solidFill>
                  <a:srgbClr val="FF0000"/>
                </a:solidFill>
              </a:rPr>
              <a:t>): </a:t>
            </a:r>
            <a:r>
              <a:rPr lang="en-VN" dirty="0"/>
              <a:t>Xoá dữ liệu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83A25-2407-D16C-BBDC-07FA4982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API Controller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US" dirty="0"/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/>
              <a:t>KẾT NỐI VÀ LÀM VIỆC VỚI CƠ SỞ DỮ LIỆU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33528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VN" dirty="0"/>
              <a:t>Tạo thư mục Models và tạo các class</a:t>
            </a:r>
          </a:p>
          <a:p>
            <a:pPr>
              <a:buFontTx/>
              <a:buChar char="-"/>
            </a:pPr>
            <a:r>
              <a:rPr lang="en-US" sz="3200" dirty="0"/>
              <a:t>C</a:t>
            </a:r>
            <a:r>
              <a:rPr lang="en-VN" sz="3200" dirty="0"/>
              <a:t>ài đặt các package cần thiết</a:t>
            </a:r>
          </a:p>
          <a:p>
            <a:pPr>
              <a:buFontTx/>
              <a:buChar char="-"/>
            </a:pPr>
            <a:r>
              <a:rPr lang="en-VN" sz="3200" dirty="0"/>
              <a:t>Cấu hình kết nối và làm việc với CSDL</a:t>
            </a:r>
            <a:endParaRPr lang="en-VN" dirty="0"/>
          </a:p>
          <a:p>
            <a:pPr>
              <a:buFontTx/>
              <a:buChar char="-"/>
            </a:pPr>
            <a:r>
              <a:rPr lang="en-VN" sz="3200" dirty="0"/>
              <a:t>Xây dựng chức năng CRUD dữ liệu</a:t>
            </a:r>
          </a:p>
          <a:p>
            <a:pPr>
              <a:buFontTx/>
              <a:buChar char="-"/>
            </a:pPr>
            <a:r>
              <a:rPr lang="en-VN" dirty="0"/>
              <a:t>Bài thực 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4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D858-FAA7-46AE-BB68-0E5CBF2F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840"/>
          </a:xfrm>
        </p:spPr>
        <p:txBody>
          <a:bodyPr>
            <a:normAutofit fontScale="90000"/>
          </a:bodyPr>
          <a:lstStyle/>
          <a:p>
            <a:r>
              <a:rPr lang="en-VN" dirty="0"/>
              <a:t>Tạo thư mục Models và tạo các 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14B5-D130-4DFF-8E9F-68D10EB3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4400"/>
            <a:ext cx="12156688" cy="914400"/>
          </a:xfrm>
        </p:spPr>
        <p:txBody>
          <a:bodyPr/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Person.cs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118466D-5A53-8D15-F209-C5BE5F2451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00200"/>
            <a:ext cx="7772400" cy="459166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42932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8997</TotalTime>
  <Words>1310</Words>
  <Application>Microsoft Office PowerPoint</Application>
  <PresentationFormat>Widescreen</PresentationFormat>
  <Paragraphs>151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Times New Roman</vt:lpstr>
      <vt:lpstr>Office Theme</vt:lpstr>
      <vt:lpstr>LẬP TRÌNH .NET API VÀ REACTJS</vt:lpstr>
      <vt:lpstr>CÁC NỘI DUNG CHÍNH</vt:lpstr>
      <vt:lpstr>1. TẠO PROJECT .NET API</vt:lpstr>
      <vt:lpstr>2. CẤU TRÚC PROJECT .NET API</vt:lpstr>
      <vt:lpstr>3. API CONTROLLER TRONG .NET</vt:lpstr>
      <vt:lpstr>WeatherForecastController.cs</vt:lpstr>
      <vt:lpstr>API Controller</vt:lpstr>
      <vt:lpstr>4. KẾT NỐI VÀ LÀM VIỆC VỚI CƠ SỞ DỮ LIỆU</vt:lpstr>
      <vt:lpstr>Tạo thư mục Models và tạo các class</vt:lpstr>
      <vt:lpstr>Cài đặt các package cần thiết</vt:lpstr>
      <vt:lpstr>Cài đặt các package cần thiết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Cấu hình kết nối và làm việc với CSDL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Xây dựng chức năng CRUD dữ liệu</vt:lpstr>
      <vt:lpstr>THỰC HÀNH</vt:lpstr>
      <vt:lpstr>5. SINH CODE TỰ ĐỘNG</vt:lpstr>
      <vt:lpstr>Thực hành</vt:lpstr>
      <vt:lpstr>6. .NET API VÀ REACTJS</vt:lpstr>
      <vt:lpstr>Tạo Project ReactJS</vt:lpstr>
      <vt:lpstr>Tạo Project ReactJS</vt:lpstr>
      <vt:lpstr>Tạo Project ReactJS</vt:lpstr>
      <vt:lpstr>Tạo Project ReactJS</vt:lpstr>
      <vt:lpstr>Cấu trúc project ReactJS</vt:lpstr>
      <vt:lpstr>Set up Project ReactJS</vt:lpstr>
      <vt:lpstr>Cài đặt Project ReactJS</vt:lpstr>
      <vt:lpstr>Set up Project ReactJS</vt:lpstr>
      <vt:lpstr>Kết nối reactjs với API</vt:lpstr>
      <vt:lpstr>Kết nối reactjs với API</vt:lpstr>
      <vt:lpstr>Kết nối reactjs với API</vt:lpstr>
      <vt:lpstr>Kết nối reactjs với API</vt:lpstr>
      <vt:lpstr>Kết nối reactjs với API</vt:lpstr>
      <vt:lpstr>Kết nối reactjs với API</vt:lpstr>
      <vt:lpstr>Kết nối reactjs với API</vt:lpstr>
      <vt:lpstr>Kết nối reactjs với API</vt:lpstr>
      <vt:lpstr>Chạy project ReactJS</vt:lpstr>
      <vt:lpstr>Kết nối reactjs với API</vt:lpstr>
      <vt:lpstr>Error CORS</vt:lpstr>
      <vt:lpstr>Error CORS</vt:lpstr>
      <vt:lpstr>Error CORS</vt:lpstr>
      <vt:lpstr>Chạy project ReactJS</vt:lpstr>
      <vt:lpstr>Chạy project ReactJS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Phạm Hồng Vinh</dc:creator>
  <cp:lastModifiedBy>students</cp:lastModifiedBy>
  <cp:revision>350</cp:revision>
  <dcterms:created xsi:type="dcterms:W3CDTF">2015-01-07T03:20:15Z</dcterms:created>
  <dcterms:modified xsi:type="dcterms:W3CDTF">2023-09-14T09:00:28Z</dcterms:modified>
</cp:coreProperties>
</file>